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7" r:id="rId11"/>
    <p:sldId id="265" r:id="rId12"/>
    <p:sldId id="266" r:id="rId13"/>
    <p:sldId id="269" r:id="rId14"/>
    <p:sldId id="268" r:id="rId15"/>
    <p:sldId id="270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FF66FF"/>
    <a:srgbClr val="00FF00"/>
    <a:srgbClr val="550B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 userDrawn="1"/>
        </p:nvGrpSpPr>
        <p:grpSpPr>
          <a:xfrm>
            <a:off x="0" y="-7862"/>
            <a:ext cx="12188825" cy="6865862"/>
            <a:chOff x="0" y="-7862"/>
            <a:chExt cx="12188825" cy="6865862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8" name="TextBox 17"/>
          <p:cNvSpPr txBox="1"/>
          <p:nvPr userDrawn="1"/>
        </p:nvSpPr>
        <p:spPr>
          <a:xfrm>
            <a:off x="1794417" y="74097"/>
            <a:ext cx="85772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KHOA CÔNG</a:t>
            </a:r>
            <a:r>
              <a:rPr lang="en-US" sz="2000" b="1" baseline="0" dirty="0" smtClean="0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NGHỆ CƠ KHÍ- TRƯỜNG CĐKT LÝ TỰ TRỌNG TP. HCM</a:t>
            </a:r>
            <a:endParaRPr lang="en-US" sz="2000" b="1" dirty="0">
              <a:solidFill>
                <a:srgbClr val="C00000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28" name="Rectangle 27"/>
          <p:cNvSpPr/>
          <p:nvPr userDrawn="1"/>
        </p:nvSpPr>
        <p:spPr>
          <a:xfrm>
            <a:off x="0" y="469899"/>
            <a:ext cx="11972924" cy="67808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7" name="Rectangle 6"/>
          <p:cNvSpPr/>
          <p:nvPr userDrawn="1"/>
        </p:nvSpPr>
        <p:spPr>
          <a:xfrm flipV="1">
            <a:off x="3176" y="424180"/>
            <a:ext cx="12185648" cy="45719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>
            <a:off x="1673837" y="34229"/>
            <a:ext cx="85772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KHOA CÔNG</a:t>
            </a:r>
            <a:r>
              <a:rPr lang="en-US" sz="2000" b="1" baseline="0" dirty="0" smtClean="0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NGHỆ CƠ KHÍ- TRƯỜNG CĐKT LÝ TỰ TRỌNG TP. HCM</a:t>
            </a:r>
            <a:endParaRPr lang="en-US" sz="2000" b="1" dirty="0">
              <a:solidFill>
                <a:srgbClr val="C00000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695966"/>
            <a:ext cx="5937161" cy="445553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937160" y="1361115"/>
            <a:ext cx="55587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 smtClean="0">
                <a:solidFill>
                  <a:srgbClr val="550B4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BÁO CÁO CHUYÊN ĐỀ CÔNG NGHỆ  SCAN 3D VÀ THIẾT KẾ NGƯỢC</a:t>
            </a:r>
            <a:endParaRPr lang="en-US" sz="3200" b="1" i="1" dirty="0">
              <a:solidFill>
                <a:srgbClr val="550B4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072388" y="3491389"/>
            <a:ext cx="491972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TRƯƠNG 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THỊ PHƯƠNG HỒNG</a:t>
            </a:r>
          </a:p>
          <a:p>
            <a:pPr algn="ctr">
              <a:lnSpc>
                <a:spcPct val="150000"/>
              </a:lnSpc>
            </a:pP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TP. HCM, THÁNG 3/2016 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4561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275008" y="695459"/>
            <a:ext cx="8190964" cy="579549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GIỚI THIỆU VỀ LỚP HỌC NGHỀ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85990" y="1931831"/>
            <a:ext cx="1003908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Tên khóa học: “ </a:t>
            </a: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BỒI DƯỠNG GIÁO VIÊN DẠY NGHỀ CHUYÊN ĐỀ CÔNG NGHỆ SCAN 3D VÀ THIẾT KẾ NGƯỢC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Khóa học do </a:t>
            </a:r>
            <a:r>
              <a:rPr lang="en-US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Sở Lao động Thương binh và Xã hội TP. Hồ Chí Minh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kết hợp với </a:t>
            </a:r>
            <a:r>
              <a:rPr lang="en-US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Trường Đại học Sư phạm Kỹ thuật TP. Hồ Chí Minh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tổ chức.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Thời gian: từ 24/11/2015 đến 19/01/2016.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Địa điểm: </a:t>
            </a:r>
            <a:r>
              <a:rPr lang="en-US" sz="2400" dirty="0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Trung tâm Công nghệ cao - Trường Đại học Sư phạm Kỹ thuật TP. Hồ Chí Minh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6329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275008" y="695459"/>
            <a:ext cx="8190964" cy="579549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CÁC MODULE TRONG KHÓA HỌC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18197" y="1803042"/>
            <a:ext cx="6941713" cy="656823"/>
          </a:xfrm>
          <a:prstGeom prst="rect">
            <a:avLst/>
          </a:prstGeom>
          <a:solidFill>
            <a:srgbClr val="FF66FF"/>
          </a:solidFill>
          <a:ln>
            <a:solidFill>
              <a:srgbClr val="FF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SỬ DỤNG VÀ HIỆU CHỈNH MÁY QUÉT 3D</a:t>
            </a:r>
            <a:endPara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318196" y="2831206"/>
            <a:ext cx="6941714" cy="656823"/>
          </a:xfrm>
          <a:prstGeom prst="rect">
            <a:avLst/>
          </a:prstGeom>
          <a:solidFill>
            <a:srgbClr val="FF66FF"/>
          </a:solidFill>
          <a:ln>
            <a:solidFill>
              <a:srgbClr val="FF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SỬ DỤNG PHẦN MỀM RAPIDFORM XOR 3</a:t>
            </a:r>
            <a:endPara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318195" y="3816440"/>
            <a:ext cx="6941715" cy="699751"/>
          </a:xfrm>
          <a:prstGeom prst="rect">
            <a:avLst/>
          </a:prstGeom>
          <a:solidFill>
            <a:srgbClr val="FF66FF"/>
          </a:solidFill>
          <a:ln>
            <a:solidFill>
              <a:srgbClr val="FF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SỬ DỤNG PHẦN MỀM </a:t>
            </a:r>
            <a:r>
              <a:rPr lang="en-US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CREO</a:t>
            </a:r>
            <a:endPara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 flipH="1">
            <a:off x="1751525" y="1275008"/>
            <a:ext cx="2" cy="2928869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endCxn id="3" idx="1"/>
          </p:cNvCxnSpPr>
          <p:nvPr/>
        </p:nvCxnSpPr>
        <p:spPr>
          <a:xfrm>
            <a:off x="1751527" y="2131453"/>
            <a:ext cx="566670" cy="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1751527" y="3159616"/>
            <a:ext cx="566670" cy="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1751525" y="4203877"/>
            <a:ext cx="566670" cy="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1641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275008" y="695459"/>
            <a:ext cx="8190964" cy="579549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SỬ DỤNG MÁY SCAN 3D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304" y="2051211"/>
            <a:ext cx="5759002" cy="388732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939306" y="1968219"/>
            <a:ext cx="503564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Tx/>
              <a:buChar char="-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Máy ATOS compact scan, hãng GOM, Germany.</a:t>
            </a:r>
          </a:p>
          <a:p>
            <a:pPr marL="285750" indent="-285750" algn="just">
              <a:lnSpc>
                <a:spcPct val="150000"/>
              </a:lnSpc>
              <a:buFontTx/>
              <a:buChar char="-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Máy bao gồm 1 camera 2.000.000 pixels, 2 nguồn quét laser</a:t>
            </a:r>
          </a:p>
          <a:p>
            <a:pPr marL="285750" indent="-285750" algn="just">
              <a:lnSpc>
                <a:spcPct val="150000"/>
              </a:lnSpc>
              <a:buFontTx/>
              <a:buChar char="-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Tạo ra dữ liệu của chi tiết dưới dạng đám mây điểm (points cloud)</a:t>
            </a:r>
          </a:p>
        </p:txBody>
      </p:sp>
    </p:spTree>
    <p:extLst>
      <p:ext uri="{BB962C8B-B14F-4D97-AF65-F5344CB8AC3E}">
        <p14:creationId xmlns:p14="http://schemas.microsoft.com/office/powerpoint/2010/main" val="2605899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508261" y="669701"/>
            <a:ext cx="8190964" cy="579549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SỬ DỤNG MÁY SCAN 3D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8039" y="1411040"/>
            <a:ext cx="8321186" cy="468066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700011" y="6260740"/>
            <a:ext cx="81530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GIAO DIỆN LÀM VIỆC CỦA PHẦN MỀM QUÉT ATOS V7.5 SR2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6716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031742" y="656822"/>
            <a:ext cx="8524381" cy="579549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SỬ DỤNG PHẦN MỀM RAPIDFORM XOR 3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520408" y="1695496"/>
            <a:ext cx="5452391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Rapidform </a:t>
            </a:r>
            <a:r>
              <a:rPr lang="en-US" sz="28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XOR 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là một giải pháp phần mềm mới hoàn chỉnh, nó cung cấp </a:t>
            </a:r>
            <a:r>
              <a:rPr lang="en-US" sz="28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 xử 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lý nhóm, đ</a:t>
            </a:r>
            <a:r>
              <a:rPr lang="en-US" sz="28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ể 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xây dựng mô hình CAD tham số từ dữ liệu Scan.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513" y="1285473"/>
            <a:ext cx="4179396" cy="5572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292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031742" y="656822"/>
            <a:ext cx="8524381" cy="579549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SỬ DỤNG PHẦN MỀM RAPIDFORM XOR 3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28711" y="1650110"/>
            <a:ext cx="1001833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26262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Hiện nay RAPIDFORM đ</a:t>
            </a:r>
            <a:r>
              <a:rPr lang="en-US" sz="2400" dirty="0" smtClean="0">
                <a:solidFill>
                  <a:srgbClr val="26262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ang </a:t>
            </a:r>
            <a:r>
              <a:rPr lang="en-US" sz="2400" dirty="0">
                <a:solidFill>
                  <a:srgbClr val="26262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là 1 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phần mềm</a:t>
            </a:r>
            <a:r>
              <a:rPr lang="en-US" sz="2400" dirty="0">
                <a:solidFill>
                  <a:srgbClr val="26262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dẫn đ</a:t>
            </a:r>
            <a:r>
              <a:rPr lang="en-US" sz="2400" dirty="0" smtClean="0">
                <a:solidFill>
                  <a:srgbClr val="26262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ầu </a:t>
            </a:r>
            <a:r>
              <a:rPr lang="en-US" sz="2400" dirty="0">
                <a:solidFill>
                  <a:srgbClr val="26262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trong lĩnh </a:t>
            </a:r>
            <a:r>
              <a:rPr lang="en-US" sz="2400" dirty="0" smtClean="0">
                <a:solidFill>
                  <a:srgbClr val="26262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vực Scan to CAD.Với </a:t>
            </a:r>
            <a:r>
              <a:rPr lang="en-US" sz="2400" dirty="0">
                <a:solidFill>
                  <a:srgbClr val="26262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 </a:t>
            </a:r>
            <a:r>
              <a:rPr lang="en-US" sz="2400" dirty="0" smtClean="0">
                <a:solidFill>
                  <a:srgbClr val="26262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chức năng </a:t>
            </a:r>
            <a:r>
              <a:rPr lang="en-US" sz="2400" dirty="0">
                <a:solidFill>
                  <a:srgbClr val="26262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chính: </a:t>
            </a:r>
          </a:p>
          <a:p>
            <a:pPr algn="just">
              <a:lnSpc>
                <a:spcPct val="150000"/>
              </a:lnSpc>
            </a:pPr>
            <a:r>
              <a:rPr lang="en-US" sz="2400" dirty="0" smtClean="0">
                <a:solidFill>
                  <a:srgbClr val="26262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+ </a:t>
            </a:r>
            <a:r>
              <a:rPr lang="en-US" sz="2400" dirty="0">
                <a:solidFill>
                  <a:srgbClr val="26262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Dựng </a:t>
            </a:r>
            <a:r>
              <a:rPr lang="en-US" sz="2400" dirty="0" smtClean="0">
                <a:solidFill>
                  <a:srgbClr val="26262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khối, tạo </a:t>
            </a:r>
            <a:r>
              <a:rPr lang="en-US" sz="2400" dirty="0">
                <a:solidFill>
                  <a:srgbClr val="26262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mặt với các câu lệnh </a:t>
            </a:r>
            <a:r>
              <a:rPr lang="en-US" sz="2400" dirty="0" smtClean="0">
                <a:solidFill>
                  <a:srgbClr val="26262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tương </a:t>
            </a:r>
            <a:r>
              <a:rPr lang="en-US" sz="2400" dirty="0">
                <a:solidFill>
                  <a:srgbClr val="26262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tự </a:t>
            </a:r>
            <a:r>
              <a:rPr lang="en-US" sz="2400" dirty="0" smtClean="0">
                <a:solidFill>
                  <a:srgbClr val="26262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như </a:t>
            </a:r>
            <a:r>
              <a:rPr lang="en-US" sz="2400" dirty="0">
                <a:solidFill>
                  <a:srgbClr val="26262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những 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phần mềm</a:t>
            </a:r>
            <a:r>
              <a:rPr lang="en-US" sz="2400" dirty="0">
                <a:solidFill>
                  <a:srgbClr val="26262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Cad/Cam khác</a:t>
            </a:r>
          </a:p>
          <a:p>
            <a:pPr algn="just">
              <a:lnSpc>
                <a:spcPct val="150000"/>
              </a:lnSpc>
            </a:pPr>
            <a:r>
              <a:rPr lang="en-US" sz="2400" dirty="0" smtClean="0">
                <a:solidFill>
                  <a:srgbClr val="26262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+ </a:t>
            </a:r>
            <a:r>
              <a:rPr lang="en-US" sz="2400" dirty="0">
                <a:solidFill>
                  <a:srgbClr val="26262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 công cụ tạo mặt tự đ</a:t>
            </a:r>
            <a:r>
              <a:rPr lang="en-US" sz="2400" dirty="0" smtClean="0">
                <a:solidFill>
                  <a:srgbClr val="26262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ộng </a:t>
            </a:r>
            <a:r>
              <a:rPr lang="en-US" sz="2400" dirty="0">
                <a:solidFill>
                  <a:srgbClr val="26262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từ dữ liệu scan sẵn có</a:t>
            </a:r>
          </a:p>
          <a:p>
            <a:pPr algn="just">
              <a:lnSpc>
                <a:spcPct val="150000"/>
              </a:lnSpc>
            </a:pPr>
            <a:r>
              <a:rPr lang="en-US" sz="2400" dirty="0" smtClean="0">
                <a:solidFill>
                  <a:srgbClr val="26262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+ </a:t>
            </a:r>
            <a:r>
              <a:rPr lang="en-US" sz="2400" dirty="0">
                <a:solidFill>
                  <a:srgbClr val="26262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 công cụ hiệu chỉnh,xử lý dữ liệu scan cực mạnh</a:t>
            </a:r>
          </a:p>
          <a:p>
            <a:pPr algn="just">
              <a:lnSpc>
                <a:spcPct val="150000"/>
              </a:lnSpc>
            </a:pPr>
            <a:r>
              <a:rPr lang="en-US" sz="2400" dirty="0" smtClean="0">
                <a:solidFill>
                  <a:srgbClr val="26262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+ </a:t>
            </a:r>
            <a:r>
              <a:rPr lang="en-US" sz="2400" dirty="0">
                <a:solidFill>
                  <a:srgbClr val="26262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Ngoài ra phần giao diện rất dễ sử </a:t>
            </a:r>
            <a:r>
              <a:rPr lang="en-US" sz="2400" dirty="0" smtClean="0">
                <a:solidFill>
                  <a:srgbClr val="26262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dụng, và </a:t>
            </a:r>
            <a:r>
              <a:rPr lang="en-US" sz="2400" dirty="0">
                <a:solidFill>
                  <a:srgbClr val="26262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khả nãng xử lý dữ liệu </a:t>
            </a:r>
            <a:r>
              <a:rPr lang="en-US" sz="2400" dirty="0" smtClean="0">
                <a:solidFill>
                  <a:srgbClr val="26262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scan </a:t>
            </a:r>
            <a:r>
              <a:rPr lang="en-US" sz="2400" dirty="0">
                <a:solidFill>
                  <a:srgbClr val="26262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rất nhanh cũng là 1 thế mạnh của 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phần mềm</a:t>
            </a:r>
            <a:r>
              <a:rPr lang="en-US" sz="2400" dirty="0">
                <a:solidFill>
                  <a:srgbClr val="26262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này.</a:t>
            </a:r>
          </a:p>
        </p:txBody>
      </p:sp>
    </p:spTree>
    <p:extLst>
      <p:ext uri="{BB962C8B-B14F-4D97-AF65-F5344CB8AC3E}">
        <p14:creationId xmlns:p14="http://schemas.microsoft.com/office/powerpoint/2010/main" val="8242874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0035" y="772732"/>
            <a:ext cx="7628571" cy="573333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298287" y="1689158"/>
            <a:ext cx="376492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Giao diện làm việc của phần mềm Rapid Form XOR thì trực quan và </a:t>
            </a:r>
            <a:r>
              <a:rPr lang="en-US" sz="24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dễ </a:t>
            </a:r>
            <a:r>
              <a:rPr lang="en-US" sz="24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thao tác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96399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09" y="1063605"/>
            <a:ext cx="6999015" cy="495082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117725" y="852511"/>
            <a:ext cx="4958365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Quy trình tổng </a:t>
            </a:r>
            <a:r>
              <a:rPr lang="en-US" sz="20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quát </a:t>
            </a:r>
            <a:r>
              <a:rPr lang="en-US" sz="2000" b="1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tiến hành qua các </a:t>
            </a:r>
            <a:r>
              <a:rPr lang="en-US" sz="20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bước cơ </a:t>
            </a:r>
            <a:r>
              <a:rPr lang="en-US" sz="2000" b="1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bản </a:t>
            </a:r>
            <a:r>
              <a:rPr lang="en-US" sz="20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như </a:t>
            </a:r>
            <a:r>
              <a:rPr lang="en-US" sz="2000" b="1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sau:</a:t>
            </a:r>
          </a:p>
          <a:p>
            <a:r>
              <a:rPr lang="en-US" sz="2000" b="1" i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1)  Nhập </a:t>
            </a:r>
            <a:r>
              <a:rPr lang="en-US" sz="2000" b="1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dữ liệu </a:t>
            </a:r>
            <a:r>
              <a:rPr lang="en-US" sz="2000" b="1" i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vào. </a:t>
            </a:r>
          </a:p>
          <a:p>
            <a:r>
              <a:rPr lang="en-US" sz="20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- Có </a:t>
            </a: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thể ở dạng các đ</a:t>
            </a:r>
            <a:r>
              <a:rPr lang="en-US" sz="20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ám </a:t>
            </a: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mây đ</a:t>
            </a:r>
            <a:r>
              <a:rPr lang="en-US" sz="20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iểm </a:t>
            </a: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hoặc mô hình STL. </a:t>
            </a:r>
          </a:p>
          <a:p>
            <a:r>
              <a:rPr lang="en-US" sz="20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- Hợp </a:t>
            </a: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nhất các vùng </a:t>
            </a:r>
            <a:r>
              <a:rPr lang="en-US" sz="20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dữ </a:t>
            </a: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liệu khi cần thiết</a:t>
            </a:r>
          </a:p>
          <a:p>
            <a:r>
              <a:rPr lang="en-US" sz="2000" b="1" i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2)  Xử </a:t>
            </a:r>
            <a:r>
              <a:rPr lang="en-US" sz="2000" b="1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lý dữ </a:t>
            </a:r>
            <a:r>
              <a:rPr lang="en-US" sz="2000" b="1" i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liệu.</a:t>
            </a:r>
          </a:p>
          <a:p>
            <a:r>
              <a:rPr lang="en-US" sz="20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	- Lấy mẫu, giảm </a:t>
            </a: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</a:t>
            </a:r>
            <a:r>
              <a:rPr lang="en-US" sz="20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iểm</a:t>
            </a: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lọc, làm </a:t>
            </a:r>
            <a:r>
              <a:rPr lang="en-US" sz="20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trơn, </a:t>
            </a: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phân </a:t>
            </a:r>
            <a:r>
              <a:rPr lang="en-US" sz="20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vùng</a:t>
            </a:r>
            <a:endParaRPr lang="en-US" sz="20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i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3)  Mô </a:t>
            </a:r>
            <a:r>
              <a:rPr lang="en-US" sz="2000" b="1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hình hóa CAD</a:t>
            </a:r>
            <a:r>
              <a:rPr lang="en-US" sz="2000" b="1" i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r>
              <a:rPr lang="en-US" sz="20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- Chiết </a:t>
            </a: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xuất từ mô hình MESH ra các </a:t>
            </a:r>
            <a:r>
              <a:rPr lang="en-US" sz="20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đường </a:t>
            </a: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</a:t>
            </a:r>
            <a:r>
              <a:rPr lang="en-US" sz="20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ặc </a:t>
            </a: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tính  từ đ</a:t>
            </a:r>
            <a:r>
              <a:rPr lang="en-US" sz="20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ó </a:t>
            </a: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xây dựng mô hình </a:t>
            </a:r>
            <a:r>
              <a:rPr lang="en-US" sz="20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bề mặt </a:t>
            </a: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hoặc mô hình khối tùy theo yêu cầu, bằng các chức </a:t>
            </a:r>
            <a:r>
              <a:rPr lang="en-US" sz="20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năng </a:t>
            </a: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CAD của Rapidform. </a:t>
            </a:r>
            <a:endParaRPr lang="en-US" sz="2000" dirty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Quá trình mô </a:t>
            </a: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hình hóa CAD </a:t>
            </a:r>
            <a:r>
              <a:rPr lang="en-US" sz="20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được hỗ </a:t>
            </a: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trợ bởi công cụ phân tích, kiểm tra xác đ</a:t>
            </a:r>
            <a:r>
              <a:rPr lang="en-US" sz="20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ịnh </a:t>
            </a: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</a:t>
            </a:r>
            <a:r>
              <a:rPr lang="en-US" sz="20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ộ </a:t>
            </a: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chính xác </a:t>
            </a:r>
            <a:r>
              <a:rPr lang="en-US" sz="20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(Accuracy </a:t>
            </a: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analyzer) 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00071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779" y="1486369"/>
            <a:ext cx="7753350" cy="32670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14661" y="5112803"/>
            <a:ext cx="363613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File dữ liệu điểm thu thập trên máy quét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6594119" y="5112802"/>
            <a:ext cx="363613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File CAD thiết kế lại từ file dữ liệu điểm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19491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1653" y="1387096"/>
            <a:ext cx="5744740" cy="508835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19966" y="779402"/>
            <a:ext cx="73452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 ứng dụng của phần mềm Rapidform XOR 3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1354697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031742" y="656822"/>
            <a:ext cx="9258478" cy="579549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SỬ DỤNG PHẦN MỀM 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CREO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2049" y="1236371"/>
            <a:ext cx="7987554" cy="395246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31742" y="5468644"/>
            <a:ext cx="91381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Tx/>
              <a:buChar char="-"/>
            </a:pPr>
            <a:r>
              <a:rPr lang="en-US" sz="24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Thiết kế các chi tiết dạng Solid trên phần mềm Creo Parametric (CAD)</a:t>
            </a:r>
          </a:p>
          <a:p>
            <a:pPr marL="342900" indent="-342900" algn="just">
              <a:buFontTx/>
              <a:buChar char="-"/>
            </a:pPr>
            <a:r>
              <a:rPr lang="en-US" sz="24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Tạo file gia công từ mô hình 3D vừa tạo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04460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604" y="1440153"/>
            <a:ext cx="9772650" cy="531122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19967" y="779402"/>
            <a:ext cx="49369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Dùng Creo để thiết kế chi tiết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5610146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2127" y="1289497"/>
            <a:ext cx="9723552" cy="546949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519967" y="779402"/>
            <a:ext cx="49369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Dùng Creo để tạo file gia công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8032372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829" y="1417216"/>
            <a:ext cx="9453093" cy="531736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06829" y="586219"/>
            <a:ext cx="98137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Kết hợp với phần mềm Cimco Edit để chỉnh sửa file gia công khi chạy trên máy CNC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677270884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138</TotalTime>
  <Words>394</Words>
  <Application>Microsoft Office PowerPoint</Application>
  <PresentationFormat>Widescreen</PresentationFormat>
  <Paragraphs>45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Tahoma</vt:lpstr>
      <vt:lpstr>Trebuchet MS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ANH TUAN</dc:creator>
  <cp:lastModifiedBy>ANH TUAN</cp:lastModifiedBy>
  <cp:revision>19</cp:revision>
  <dcterms:created xsi:type="dcterms:W3CDTF">2016-03-16T02:22:06Z</dcterms:created>
  <dcterms:modified xsi:type="dcterms:W3CDTF">2016-03-18T09:53:27Z</dcterms:modified>
</cp:coreProperties>
</file>